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77" r:id="rId2"/>
    <p:sldId id="278" r:id="rId3"/>
    <p:sldId id="279" r:id="rId4"/>
    <p:sldId id="280" r:id="rId5"/>
    <p:sldId id="281" r:id="rId6"/>
    <p:sldId id="282" r:id="rId7"/>
    <p:sldId id="283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7" d="100"/>
          <a:sy n="77" d="100"/>
        </p:scale>
        <p:origin x="-1074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4553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2020/4/26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2020/4/26</a:t>
            </a:fld>
            <a:endParaRPr lang="zh-CN" altLang="en-US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2020/4/26</a:t>
            </a:fld>
            <a:endParaRPr lang="zh-CN" altLang="en-US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2020/4/26</a:t>
            </a:fld>
            <a:endParaRPr lang="zh-CN" altLang="en-US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2020/4/26</a:t>
            </a:fld>
            <a:endParaRPr lang="zh-CN" altLang="en-US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2020/4/26</a:t>
            </a:fld>
            <a:endParaRPr lang="zh-CN" altLang="en-US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2020/4/26</a:t>
            </a:fld>
            <a:endParaRPr lang="zh-CN" altLang="en-US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2020/4/26</a:t>
            </a:fld>
            <a:endParaRPr lang="zh-CN" altLang="en-US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2020/4/26</a:t>
            </a:fld>
            <a:endParaRPr lang="zh-CN" altLang="en-US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2020/4/26</a:t>
            </a:fld>
            <a:endParaRPr lang="zh-CN" altLang="en-US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2020/4/26</a:t>
            </a:fld>
            <a:endParaRPr lang="zh-CN" altLang="en-US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t>2020/4/26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685800" y="-613771"/>
            <a:ext cx="7772400" cy="2387600"/>
          </a:xfrm>
        </p:spPr>
        <p:txBody>
          <a:bodyPr/>
          <a:lstStyle/>
          <a:p>
            <a:r>
              <a:rPr lang="en-US" altLang="zh-CN" sz="3200" b="1">
                <a:solidFill>
                  <a:srgbClr val="0000FF"/>
                </a:solidFill>
              </a:rPr>
              <a:t>PPT -16(April) </a:t>
            </a:r>
            <a:br>
              <a:rPr lang="en-US" altLang="zh-CN" sz="3200" b="1">
                <a:solidFill>
                  <a:srgbClr val="0000FF"/>
                </a:solidFill>
              </a:rPr>
            </a:br>
            <a:r>
              <a:rPr lang="en-US" altLang="zh-CN" sz="5400" b="1">
                <a:solidFill>
                  <a:srgbClr val="800000"/>
                </a:solidFill>
              </a:rPr>
              <a:t>पूर्णियाँ काॅलेज, पूर्णियाँ</a:t>
            </a:r>
            <a:endParaRPr lang="en-US" altLang="zh-CN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1142999" y="1773828"/>
            <a:ext cx="6858000" cy="1655762"/>
          </a:xfrm>
        </p:spPr>
        <p:txBody>
          <a:bodyPr>
            <a:noAutofit/>
          </a:bodyPr>
          <a:lstStyle/>
          <a:p>
            <a:r>
              <a:rPr lang="en-US" altLang="zh-CN" sz="3700" b="1">
                <a:solidFill>
                  <a:srgbClr val="9933FF"/>
                </a:solidFill>
              </a:rPr>
              <a:t>हिन्दी विभाग</a:t>
            </a:r>
            <a:endParaRPr lang="en-US" altLang="zh-CN" sz="3700" b="1"/>
          </a:p>
          <a:p>
            <a:r>
              <a:rPr lang="en-US" altLang="zh-CN" sz="3700" b="1">
                <a:solidFill>
                  <a:srgbClr val="0070C0"/>
                </a:solidFill>
              </a:rPr>
              <a:t>PG</a:t>
            </a:r>
            <a:endParaRPr lang="en-US" altLang="zh-CN" sz="3700" b="1"/>
          </a:p>
          <a:p>
            <a:r>
              <a:rPr lang="en-US" altLang="zh-CN" sz="3700" b="1">
                <a:solidFill>
                  <a:srgbClr val="000000"/>
                </a:solidFill>
              </a:rPr>
              <a:t>सेमेस्टर -2</a:t>
            </a:r>
            <a:endParaRPr lang="en-US" altLang="zh-CN" sz="3700" b="1"/>
          </a:p>
          <a:p>
            <a:r>
              <a:rPr lang="en-US" altLang="zh-CN" sz="3700" b="1">
                <a:solidFill>
                  <a:srgbClr val="000000"/>
                </a:solidFill>
              </a:rPr>
              <a:t>CC -5</a:t>
            </a:r>
            <a:endParaRPr lang="en-US" altLang="zh-CN" sz="3700" b="1"/>
          </a:p>
          <a:p>
            <a:r>
              <a:rPr lang="en-US" altLang="zh-CN" sz="3700" b="1">
                <a:solidFill>
                  <a:srgbClr val="FF0000"/>
                </a:solidFill>
              </a:rPr>
              <a:t>("हिन्दी गद्य " के विकास की समीक्षा, भाग-3)</a:t>
            </a:r>
            <a:endParaRPr lang="en-US" altLang="zh-CN" sz="3700" b="1"/>
          </a:p>
          <a:p>
            <a:r>
              <a:rPr lang="en-US" altLang="zh-CN" sz="3700" b="1">
                <a:solidFill>
                  <a:srgbClr val="008000"/>
                </a:solidFill>
              </a:rPr>
              <a:t>डॉ.अंकिता विश्वकर्मा</a:t>
            </a:r>
            <a:endParaRPr lang="en-US" altLang="zh-CN" sz="37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Content Placeholder 1048647"/>
          <p:cNvSpPr>
            <a:spLocks noGrp="1"/>
          </p:cNvSpPr>
          <p:nvPr>
            <p:ph idx="1"/>
          </p:nvPr>
        </p:nvSpPr>
        <p:spPr>
          <a:xfrm>
            <a:off x="628650" y="951030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500" b="1">
                <a:solidFill>
                  <a:srgbClr val="0000FF"/>
                </a:solidFill>
              </a:rPr>
              <a:t>उक्त चारों लेखकों की भाषा सर्वथा दोषरहित नहीं थी | सदासुखलाल की भाषा में पंडिताऊपन था, लल्लूलाल की भाषा में ब्रजभाषापन था, इंशा अल्लाखाँ की भाषा में अरबी फारसीपन था तथा सदल मिश्र की भाषा में पूर्वीपन था | इनमें सदल मिश्र की भाषा कुछ व्यवस्थित थी | </a:t>
            </a:r>
            <a:endParaRPr lang="en-US" sz="4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Content Placeholder 1048649"/>
          <p:cNvSpPr>
            <a:spLocks noGrp="1"/>
          </p:cNvSpPr>
          <p:nvPr>
            <p:ph idx="1"/>
          </p:nvPr>
        </p:nvSpPr>
        <p:spPr>
          <a:xfrm>
            <a:off x="628650" y="507206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b="1"/>
              <a:t>डॉ. हजारीप्रसाद द्विवेदी के शब्दों में</a:t>
            </a:r>
            <a:r>
              <a:rPr lang="en-US" sz="4800" b="1">
                <a:solidFill>
                  <a:srgbClr val="FF0000"/>
                </a:solidFill>
              </a:rPr>
              <a:t> "इनकी भाषा में भावी खड़ी बोली का रूप स्पष्ट हुआ |"</a:t>
            </a:r>
            <a:r>
              <a:rPr lang="en-US" sz="4800" b="1">
                <a:solidFill>
                  <a:srgbClr val="000000"/>
                </a:solidFill>
              </a:rPr>
              <a:t>हमारे विचार से उक्त चारो लेखकों की भाषा समान रूप से दोषपूर्ण थी और चारों की ही भाषा के आधार पर भावी खड़ी बोली गद्य का स्वरूप स्थिर हुआ था |</a:t>
            </a:r>
            <a:endParaRPr lang="en-US" sz="48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Content Placeholder 1048651"/>
          <p:cNvSpPr>
            <a:spLocks noGrp="1"/>
          </p:cNvSpPr>
          <p:nvPr>
            <p:ph idx="1"/>
          </p:nvPr>
        </p:nvSpPr>
        <p:spPr>
          <a:xfrm>
            <a:off x="628649" y="914325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500" b="1">
                <a:solidFill>
                  <a:srgbClr val="9933FF"/>
                </a:solidFill>
              </a:rPr>
              <a:t>इसके पश्चात् कुछ समय तक गद्य का क्षेत्र फिर एक प्रकार से सूना ही पड़ा रहा | ईसाई धर्म प्रचारक थोड़ा बहुत प्रचार करते रहे | वे अपने धर्म के प्रचारार्थ गद्य की छोटी-छोटी पुस्तकें प्रचारित किया करते थे | सांस्कृतिक आन्दोलनों के फलस्वरूप भी गद्य के प्रचार में सहायता प्राप्त हुई |</a:t>
            </a:r>
            <a:endParaRPr lang="en-US" sz="4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Content Placeholder 1048653"/>
          <p:cNvSpPr>
            <a:spLocks noGrp="1"/>
          </p:cNvSpPr>
          <p:nvPr>
            <p:ph idx="1"/>
          </p:nvPr>
        </p:nvSpPr>
        <p:spPr>
          <a:xfrm>
            <a:off x="628649" y="937976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>
                <a:solidFill>
                  <a:srgbClr val="0070C0"/>
                </a:solidFill>
              </a:rPr>
              <a:t>इनमें आर्यसमाज तथा ब्रह्मसमाज विशेष रूप से उल्लेखनीय हैं |</a:t>
            </a:r>
            <a:endParaRPr lang="en-US" sz="4400"/>
          </a:p>
          <a:p>
            <a:pPr marL="0" indent="0">
              <a:buNone/>
            </a:pPr>
            <a:r>
              <a:rPr lang="en-US" sz="4400" b="1">
                <a:solidFill>
                  <a:srgbClr val="0070C0"/>
                </a:solidFill>
              </a:rPr>
              <a:t> </a:t>
            </a:r>
            <a:r>
              <a:rPr lang="en-US" sz="4400" b="1">
                <a:solidFill>
                  <a:srgbClr val="FF0000"/>
                </a:solidFill>
              </a:rPr>
              <a:t>"आगरा बुक सोसाइटी"</a:t>
            </a:r>
            <a:r>
              <a:rPr lang="en-US" sz="4400" b="1">
                <a:solidFill>
                  <a:srgbClr val="0070C0"/>
                </a:solidFill>
              </a:rPr>
              <a:t>ने कुछ सुन्दर पाठ्य-ग्रंथ प्रस्तुत किए | इन पाठ्य-ग्रंथों की भाषा अपेक्षाकृत कुछ सोसाइटी ने कुछ सुन्दर पाठ्य-ग्रंथ के रूप में प्रस्तुत किए | इन पाठ्य-ग्रंथों की भाषा अपेक्षाकृत कुछ अधिक परिमार्जित थी |</a:t>
            </a:r>
            <a:endParaRPr lang="en-US" sz="4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Content Placeholder 1048655"/>
          <p:cNvSpPr>
            <a:spLocks noGrp="1"/>
          </p:cNvSpPr>
          <p:nvPr>
            <p:ph idx="1"/>
          </p:nvPr>
        </p:nvSpPr>
        <p:spPr>
          <a:xfrm>
            <a:off x="628650" y="951030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500" b="1">
                <a:solidFill>
                  <a:srgbClr val="008000"/>
                </a:solidFill>
              </a:rPr>
              <a:t>हिन्दी गद्य के विकास में इसके पश्चात्</a:t>
            </a:r>
            <a:r>
              <a:rPr lang="en-US" sz="4500" b="1">
                <a:solidFill>
                  <a:srgbClr val="FF0000"/>
                </a:solidFill>
              </a:rPr>
              <a:t> राजा शिवप्रसाद सितारे हिन्दी और राजा लक्ष्मण सिंह</a:t>
            </a:r>
            <a:r>
              <a:rPr lang="en-US" sz="4500" b="1">
                <a:solidFill>
                  <a:srgbClr val="008000"/>
                </a:solidFill>
              </a:rPr>
              <a:t> का नाम आता है | दोनों ही सरकारी कर्मचारी एवं प्रभावशाली व्यक्तित्व थे | दोनों ही महानुभावों ने हिन्दी गद्य में ग्रंथ-रचना की | राजा शिवप्रसाद सितारे हिन्दी ने आम फहम तथा खास पसन्द भाषा में</a:t>
            </a:r>
            <a:endParaRPr lang="en-US" sz="45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Content Placeholder 1048657"/>
          <p:cNvSpPr>
            <a:spLocks noGrp="1"/>
          </p:cNvSpPr>
          <p:nvPr>
            <p:ph idx="1"/>
          </p:nvPr>
        </p:nvSpPr>
        <p:spPr>
          <a:xfrm>
            <a:off x="628650" y="1253330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200" b="1">
                <a:solidFill>
                  <a:srgbClr val="FF0000"/>
                </a:solidFill>
              </a:rPr>
              <a:t>इतिहासतिमिर-नाशक, वीरसिंह वृतांत, राजा भोज का सपना,</a:t>
            </a:r>
            <a:r>
              <a:rPr lang="en-US" sz="4200" b="1">
                <a:solidFill>
                  <a:srgbClr val="000000"/>
                </a:solidFill>
              </a:rPr>
              <a:t>आदि ग्रंथ लिखे | राजा लक्ष्मण सिंह संस्कृत गर्भित भाषा को लेकर उपस्थित हुए | इनकी विशुद्ध हिन्दी का रूप हमें</a:t>
            </a:r>
            <a:r>
              <a:rPr lang="en-US" sz="4200" b="1">
                <a:solidFill>
                  <a:srgbClr val="FF0000"/>
                </a:solidFill>
              </a:rPr>
              <a:t>"शकुन्तला नाटक"</a:t>
            </a:r>
            <a:r>
              <a:rPr lang="en-US" sz="4200" b="1">
                <a:solidFill>
                  <a:srgbClr val="000000"/>
                </a:solidFill>
              </a:rPr>
              <a:t>में दिखाई देता है | भाषा संबंधी भिन्न दृष्टिकोणों के कारण दोनों राजा एक-दूसरे के प्रतिद्वन्द्वी बने रहे | </a:t>
            </a:r>
            <a:endParaRPr lang="en-US" sz="4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326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PPT -16(April)  पूर्णियाँ काॅलेज, पूर्णियाँ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-16(April)  पूर्णियाँ काॅलेज, पूर्णियाँ</dc:title>
  <dc:creator>Redmi Y3</dc:creator>
  <cp:lastModifiedBy>User</cp:lastModifiedBy>
  <cp:revision>1</cp:revision>
  <dcterms:created xsi:type="dcterms:W3CDTF">2015-05-11T11:30:45Z</dcterms:created>
  <dcterms:modified xsi:type="dcterms:W3CDTF">2020-04-26T06:13:35Z</dcterms:modified>
</cp:coreProperties>
</file>